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8" r:id="rId3"/>
    <p:sldId id="279" r:id="rId4"/>
    <p:sldId id="280" r:id="rId5"/>
    <p:sldId id="281" r:id="rId6"/>
    <p:sldId id="284" r:id="rId7"/>
    <p:sldId id="285" r:id="rId8"/>
    <p:sldId id="286" r:id="rId9"/>
  </p:sldIdLst>
  <p:sldSz cx="8280400" cy="5761038"/>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15">
          <p15:clr>
            <a:srgbClr val="A4A3A4"/>
          </p15:clr>
        </p15:guide>
        <p15:guide id="2" pos="2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4E4"/>
    <a:srgbClr val="ECECEC"/>
    <a:srgbClr val="A50021"/>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0" d="100"/>
          <a:sy n="130" d="100"/>
        </p:scale>
        <p:origin x="1428" y="126"/>
      </p:cViewPr>
      <p:guideLst>
        <p:guide orient="horz" pos="1815"/>
        <p:guide pos="2608"/>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64A4E9E-3911-49F5-A6EA-1A1E1BFE19FB}" type="datetimeFigureOut">
              <a:rPr lang="de-DE" smtClean="0"/>
              <a:pPr/>
              <a:t>17.09.2021</a:t>
            </a:fld>
            <a:endParaRPr lang="de-DE"/>
          </a:p>
        </p:txBody>
      </p:sp>
      <p:sp>
        <p:nvSpPr>
          <p:cNvPr id="4" name="Folienbildplatzhalter 3"/>
          <p:cNvSpPr>
            <a:spLocks noGrp="1" noRot="1" noChangeAspect="1"/>
          </p:cNvSpPr>
          <p:nvPr>
            <p:ph type="sldImg" idx="2"/>
          </p:nvPr>
        </p:nvSpPr>
        <p:spPr>
          <a:xfrm>
            <a:off x="723900" y="744538"/>
            <a:ext cx="534987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C899CB0-44E5-4199-8005-4E3BA3739277}" type="slidenum">
              <a:rPr lang="de-DE" smtClean="0"/>
              <a:pPr/>
              <a:t>‹Nr.›</a:t>
            </a:fld>
            <a:endParaRPr lang="de-DE"/>
          </a:p>
        </p:txBody>
      </p:sp>
    </p:spTree>
    <p:extLst>
      <p:ext uri="{BB962C8B-B14F-4D97-AF65-F5344CB8AC3E}">
        <p14:creationId xmlns:p14="http://schemas.microsoft.com/office/powerpoint/2010/main" val="218736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618" y="2668859"/>
            <a:ext cx="6533423" cy="2986497"/>
          </a:xfrm>
          <a:prstGeom prst="rect">
            <a:avLst/>
          </a:prstGeom>
        </p:spPr>
      </p:pic>
      <p:sp>
        <p:nvSpPr>
          <p:cNvPr id="2" name="Titel 1"/>
          <p:cNvSpPr>
            <a:spLocks noGrp="1"/>
          </p:cNvSpPr>
          <p:nvPr>
            <p:ph type="ctrTitle"/>
          </p:nvPr>
        </p:nvSpPr>
        <p:spPr>
          <a:xfrm>
            <a:off x="621030" y="1789658"/>
            <a:ext cx="7038340" cy="611516"/>
          </a:xfrm>
        </p:spPr>
        <p:txBody>
          <a:bodyPr/>
          <a:lstStyle/>
          <a:p>
            <a:r>
              <a:rPr lang="de-DE" dirty="0" smtClean="0"/>
              <a:t>Titelmasterformat durch Klicken bearbeiten</a:t>
            </a:r>
            <a:endParaRPr lang="de-DE" dirty="0"/>
          </a:p>
        </p:txBody>
      </p:sp>
      <p:sp>
        <p:nvSpPr>
          <p:cNvPr id="3" name="Untertitel 2"/>
          <p:cNvSpPr>
            <a:spLocks noGrp="1"/>
          </p:cNvSpPr>
          <p:nvPr>
            <p:ph type="subTitle" idx="1"/>
          </p:nvPr>
        </p:nvSpPr>
        <p:spPr>
          <a:xfrm>
            <a:off x="1256021" y="2336230"/>
            <a:ext cx="5796280" cy="1014245"/>
          </a:xfrm>
        </p:spPr>
        <p:txBody>
          <a:bodyPr>
            <a:normAutofit/>
          </a:bodyPr>
          <a:lstStyle>
            <a:lvl1pPr marL="0" indent="0" algn="ctr">
              <a:buNone/>
              <a:defRPr sz="20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8" name="Rechteck 7"/>
          <p:cNvSpPr/>
          <p:nvPr userDrawn="1"/>
        </p:nvSpPr>
        <p:spPr>
          <a:xfrm>
            <a:off x="795338" y="5576887"/>
            <a:ext cx="6643687" cy="123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 Verbindung 9"/>
          <p:cNvCxnSpPr/>
          <p:nvPr userDrawn="1"/>
        </p:nvCxnSpPr>
        <p:spPr>
          <a:xfrm>
            <a:off x="795338" y="5562592"/>
            <a:ext cx="6643687" cy="0"/>
          </a:xfrm>
          <a:prstGeom prst="line">
            <a:avLst/>
          </a:prstGeom>
          <a:ln w="254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0712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14020" y="5339630"/>
            <a:ext cx="1932093" cy="306722"/>
          </a:xfrm>
          <a:prstGeom prst="rect">
            <a:avLst/>
          </a:prstGeom>
        </p:spPr>
        <p:txBody>
          <a:bodyPr/>
          <a:lstStyle/>
          <a:p>
            <a:endParaRPr lang="de-DE"/>
          </a:p>
        </p:txBody>
      </p:sp>
      <p:sp>
        <p:nvSpPr>
          <p:cNvPr id="5" name="Fußzeilenplatzhalter 4"/>
          <p:cNvSpPr>
            <a:spLocks noGrp="1"/>
          </p:cNvSpPr>
          <p:nvPr>
            <p:ph type="ftr" sz="quarter" idx="11"/>
          </p:nvPr>
        </p:nvSpPr>
        <p:spPr>
          <a:xfrm>
            <a:off x="2829137" y="5339630"/>
            <a:ext cx="2622127" cy="306722"/>
          </a:xfrm>
          <a:prstGeom prst="rect">
            <a:avLst/>
          </a:prstGeom>
        </p:spPr>
        <p:txBody>
          <a:bodyPr/>
          <a:lstStyle/>
          <a:p>
            <a:endParaRPr lang="de-DE"/>
          </a:p>
        </p:txBody>
      </p:sp>
      <p:sp>
        <p:nvSpPr>
          <p:cNvPr id="6" name="Foliennummernplatzhalter 5"/>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766581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003290" y="230709"/>
            <a:ext cx="1863090" cy="491555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14020" y="230709"/>
            <a:ext cx="5451263" cy="4915552"/>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14020" y="5339630"/>
            <a:ext cx="1932093" cy="306722"/>
          </a:xfrm>
          <a:prstGeom prst="rect">
            <a:avLst/>
          </a:prstGeom>
        </p:spPr>
        <p:txBody>
          <a:bodyPr/>
          <a:lstStyle/>
          <a:p>
            <a:endParaRPr lang="de-DE"/>
          </a:p>
        </p:txBody>
      </p:sp>
      <p:sp>
        <p:nvSpPr>
          <p:cNvPr id="5" name="Fußzeilenplatzhalter 4"/>
          <p:cNvSpPr>
            <a:spLocks noGrp="1"/>
          </p:cNvSpPr>
          <p:nvPr>
            <p:ph type="ftr" sz="quarter" idx="11"/>
          </p:nvPr>
        </p:nvSpPr>
        <p:spPr>
          <a:xfrm>
            <a:off x="2829137" y="5339630"/>
            <a:ext cx="2622127" cy="306722"/>
          </a:xfrm>
          <a:prstGeom prst="rect">
            <a:avLst/>
          </a:prstGeom>
        </p:spPr>
        <p:txBody>
          <a:bodyPr/>
          <a:lstStyle/>
          <a:p>
            <a:endParaRPr lang="de-DE"/>
          </a:p>
        </p:txBody>
      </p:sp>
      <p:sp>
        <p:nvSpPr>
          <p:cNvPr id="6" name="Foliennummernplatzhalter 5"/>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1183689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11704" y="734642"/>
            <a:ext cx="7452360" cy="458964"/>
          </a:xfrm>
        </p:spPr>
        <p:txBody>
          <a:bodyPr/>
          <a:lstStyle>
            <a:lvl1pPr algn="l">
              <a:defRPr sz="1600">
                <a:solidFill>
                  <a:schemeClr val="tx1"/>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30260" y="1368109"/>
            <a:ext cx="7452360" cy="3813053"/>
          </a:xfrm>
        </p:spPr>
        <p:txBody>
          <a:bodyPr/>
          <a:lstStyle>
            <a:lvl1pPr marL="0" indent="0">
              <a:spcAft>
                <a:spcPts val="600"/>
              </a:spcAft>
              <a:buNone/>
              <a:defRPr sz="1600" b="1">
                <a:solidFill>
                  <a:srgbClr val="A50021"/>
                </a:solidFill>
              </a:defRPr>
            </a:lvl1pPr>
            <a:lvl2pPr marL="180975" indent="-180975" algn="l">
              <a:buClr>
                <a:schemeClr val="bg1">
                  <a:lumMod val="65000"/>
                </a:schemeClr>
              </a:buClr>
              <a:buSzPct val="100000"/>
              <a:buFont typeface="Wingdings" pitchFamily="2" charset="2"/>
              <a:buChar char=""/>
              <a:defRPr sz="1300"/>
            </a:lvl2pPr>
          </a:lstStyle>
          <a:p>
            <a:pPr lvl="0"/>
            <a:r>
              <a:rPr lang="de-DE" dirty="0" smtClean="0"/>
              <a:t>Textmasterformat bearbeiten</a:t>
            </a:r>
          </a:p>
          <a:p>
            <a:pPr lvl="1"/>
            <a:r>
              <a:rPr lang="de-DE" dirty="0" smtClean="0"/>
              <a:t>Zweite Ebene</a:t>
            </a:r>
          </a:p>
        </p:txBody>
      </p:sp>
      <p:cxnSp>
        <p:nvCxnSpPr>
          <p:cNvPr id="9" name="Gerade Verbindung 8"/>
          <p:cNvCxnSpPr/>
          <p:nvPr userDrawn="1"/>
        </p:nvCxnSpPr>
        <p:spPr>
          <a:xfrm>
            <a:off x="362968" y="1102864"/>
            <a:ext cx="7538565"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640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54095" y="3702001"/>
            <a:ext cx="7038340" cy="1144207"/>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654095" y="2441774"/>
            <a:ext cx="7038340" cy="126022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414020" y="5339630"/>
            <a:ext cx="1932093" cy="306722"/>
          </a:xfrm>
          <a:prstGeom prst="rect">
            <a:avLst/>
          </a:prstGeom>
        </p:spPr>
        <p:txBody>
          <a:bodyPr/>
          <a:lstStyle/>
          <a:p>
            <a:endParaRPr lang="de-DE"/>
          </a:p>
        </p:txBody>
      </p:sp>
      <p:sp>
        <p:nvSpPr>
          <p:cNvPr id="5" name="Fußzeilenplatzhalter 4"/>
          <p:cNvSpPr>
            <a:spLocks noGrp="1"/>
          </p:cNvSpPr>
          <p:nvPr>
            <p:ph type="ftr" sz="quarter" idx="11"/>
          </p:nvPr>
        </p:nvSpPr>
        <p:spPr>
          <a:xfrm>
            <a:off x="2829137" y="5339630"/>
            <a:ext cx="2622127" cy="306722"/>
          </a:xfrm>
          <a:prstGeom prst="rect">
            <a:avLst/>
          </a:prstGeom>
        </p:spPr>
        <p:txBody>
          <a:bodyPr/>
          <a:lstStyle/>
          <a:p>
            <a:endParaRPr lang="de-DE"/>
          </a:p>
        </p:txBody>
      </p:sp>
      <p:sp>
        <p:nvSpPr>
          <p:cNvPr id="6" name="Foliennummernplatzhalter 5"/>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2198708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14020" y="1344242"/>
            <a:ext cx="3657177" cy="380201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209203" y="1344242"/>
            <a:ext cx="3657177" cy="380201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14020" y="5339630"/>
            <a:ext cx="1932093" cy="306722"/>
          </a:xfrm>
          <a:prstGeom prst="rect">
            <a:avLst/>
          </a:prstGeom>
        </p:spPr>
        <p:txBody>
          <a:bodyPr/>
          <a:lstStyle/>
          <a:p>
            <a:endParaRPr lang="de-DE"/>
          </a:p>
        </p:txBody>
      </p:sp>
      <p:sp>
        <p:nvSpPr>
          <p:cNvPr id="6" name="Fußzeilenplatzhalter 5"/>
          <p:cNvSpPr>
            <a:spLocks noGrp="1"/>
          </p:cNvSpPr>
          <p:nvPr>
            <p:ph type="ftr" sz="quarter" idx="11"/>
          </p:nvPr>
        </p:nvSpPr>
        <p:spPr>
          <a:xfrm>
            <a:off x="2829137" y="5339630"/>
            <a:ext cx="2622127" cy="306722"/>
          </a:xfrm>
          <a:prstGeom prst="rect">
            <a:avLst/>
          </a:prstGeom>
        </p:spPr>
        <p:txBody>
          <a:bodyPr/>
          <a:lstStyle/>
          <a:p>
            <a:endParaRPr lang="de-DE"/>
          </a:p>
        </p:txBody>
      </p:sp>
      <p:sp>
        <p:nvSpPr>
          <p:cNvPr id="7" name="Foliennummernplatzhalter 6"/>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449962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14020" y="1289567"/>
            <a:ext cx="3658615" cy="53743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14020" y="1826996"/>
            <a:ext cx="3658615" cy="33192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206329" y="1289567"/>
            <a:ext cx="3660052" cy="53743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206329" y="1826996"/>
            <a:ext cx="3660052" cy="33192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14020" y="5339630"/>
            <a:ext cx="1932093" cy="306722"/>
          </a:xfrm>
          <a:prstGeom prst="rect">
            <a:avLst/>
          </a:prstGeom>
        </p:spPr>
        <p:txBody>
          <a:bodyPr/>
          <a:lstStyle/>
          <a:p>
            <a:endParaRPr lang="de-DE"/>
          </a:p>
        </p:txBody>
      </p:sp>
      <p:sp>
        <p:nvSpPr>
          <p:cNvPr id="8" name="Fußzeilenplatzhalter 7"/>
          <p:cNvSpPr>
            <a:spLocks noGrp="1"/>
          </p:cNvSpPr>
          <p:nvPr>
            <p:ph type="ftr" sz="quarter" idx="11"/>
          </p:nvPr>
        </p:nvSpPr>
        <p:spPr>
          <a:xfrm>
            <a:off x="2829137" y="5339630"/>
            <a:ext cx="2622127" cy="306722"/>
          </a:xfrm>
          <a:prstGeom prst="rect">
            <a:avLst/>
          </a:prstGeom>
        </p:spPr>
        <p:txBody>
          <a:bodyPr/>
          <a:lstStyle/>
          <a:p>
            <a:endParaRPr lang="de-DE"/>
          </a:p>
        </p:txBody>
      </p:sp>
      <p:sp>
        <p:nvSpPr>
          <p:cNvPr id="9" name="Foliennummernplatzhalter 8"/>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367488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414020" y="5339630"/>
            <a:ext cx="1932093" cy="306722"/>
          </a:xfrm>
          <a:prstGeom prst="rect">
            <a:avLst/>
          </a:prstGeom>
        </p:spPr>
        <p:txBody>
          <a:bodyPr/>
          <a:lstStyle/>
          <a:p>
            <a:endParaRPr lang="de-DE"/>
          </a:p>
        </p:txBody>
      </p:sp>
      <p:sp>
        <p:nvSpPr>
          <p:cNvPr id="4" name="Fußzeilenplatzhalter 3"/>
          <p:cNvSpPr>
            <a:spLocks noGrp="1"/>
          </p:cNvSpPr>
          <p:nvPr>
            <p:ph type="ftr" sz="quarter" idx="11"/>
          </p:nvPr>
        </p:nvSpPr>
        <p:spPr>
          <a:xfrm>
            <a:off x="2829137" y="5339630"/>
            <a:ext cx="2622127" cy="306722"/>
          </a:xfrm>
          <a:prstGeom prst="rect">
            <a:avLst/>
          </a:prstGeom>
        </p:spPr>
        <p:txBody>
          <a:bodyPr/>
          <a:lstStyle/>
          <a:p>
            <a:endParaRPr lang="de-DE"/>
          </a:p>
        </p:txBody>
      </p:sp>
      <p:sp>
        <p:nvSpPr>
          <p:cNvPr id="5" name="Foliennummernplatzhalter 4"/>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4116813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14020" y="5339630"/>
            <a:ext cx="1932093" cy="306722"/>
          </a:xfrm>
          <a:prstGeom prst="rect">
            <a:avLst/>
          </a:prstGeom>
        </p:spPr>
        <p:txBody>
          <a:bodyPr/>
          <a:lstStyle/>
          <a:p>
            <a:endParaRPr lang="de-DE"/>
          </a:p>
        </p:txBody>
      </p:sp>
      <p:sp>
        <p:nvSpPr>
          <p:cNvPr id="3" name="Fußzeilenplatzhalter 2"/>
          <p:cNvSpPr>
            <a:spLocks noGrp="1"/>
          </p:cNvSpPr>
          <p:nvPr>
            <p:ph type="ftr" sz="quarter" idx="11"/>
          </p:nvPr>
        </p:nvSpPr>
        <p:spPr>
          <a:xfrm>
            <a:off x="2829137" y="5339630"/>
            <a:ext cx="2622127" cy="306722"/>
          </a:xfrm>
          <a:prstGeom prst="rect">
            <a:avLst/>
          </a:prstGeom>
        </p:spPr>
        <p:txBody>
          <a:bodyPr/>
          <a:lstStyle/>
          <a:p>
            <a:endParaRPr lang="de-DE"/>
          </a:p>
        </p:txBody>
      </p:sp>
      <p:sp>
        <p:nvSpPr>
          <p:cNvPr id="4" name="Foliennummernplatzhalter 3"/>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2845985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14021" y="229375"/>
            <a:ext cx="2724195" cy="976176"/>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237406" y="229375"/>
            <a:ext cx="4628974" cy="491688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14021" y="1205552"/>
            <a:ext cx="2724195" cy="394071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14020" y="5339630"/>
            <a:ext cx="1932093" cy="306722"/>
          </a:xfrm>
          <a:prstGeom prst="rect">
            <a:avLst/>
          </a:prstGeom>
        </p:spPr>
        <p:txBody>
          <a:bodyPr/>
          <a:lstStyle/>
          <a:p>
            <a:endParaRPr lang="de-DE"/>
          </a:p>
        </p:txBody>
      </p:sp>
      <p:sp>
        <p:nvSpPr>
          <p:cNvPr id="6" name="Fußzeilenplatzhalter 5"/>
          <p:cNvSpPr>
            <a:spLocks noGrp="1"/>
          </p:cNvSpPr>
          <p:nvPr>
            <p:ph type="ftr" sz="quarter" idx="11"/>
          </p:nvPr>
        </p:nvSpPr>
        <p:spPr>
          <a:xfrm>
            <a:off x="2829137" y="5339630"/>
            <a:ext cx="2622127" cy="306722"/>
          </a:xfrm>
          <a:prstGeom prst="rect">
            <a:avLst/>
          </a:prstGeom>
        </p:spPr>
        <p:txBody>
          <a:bodyPr/>
          <a:lstStyle/>
          <a:p>
            <a:endParaRPr lang="de-DE"/>
          </a:p>
        </p:txBody>
      </p:sp>
      <p:sp>
        <p:nvSpPr>
          <p:cNvPr id="7" name="Foliennummernplatzhalter 6"/>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76713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623016" y="4032726"/>
            <a:ext cx="4968240" cy="476087"/>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623016" y="514759"/>
            <a:ext cx="4968240" cy="34566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623016" y="4508813"/>
            <a:ext cx="4968240" cy="6761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14020" y="5339630"/>
            <a:ext cx="1932093" cy="306722"/>
          </a:xfrm>
          <a:prstGeom prst="rect">
            <a:avLst/>
          </a:prstGeom>
        </p:spPr>
        <p:txBody>
          <a:bodyPr/>
          <a:lstStyle/>
          <a:p>
            <a:endParaRPr lang="de-DE"/>
          </a:p>
        </p:txBody>
      </p:sp>
      <p:sp>
        <p:nvSpPr>
          <p:cNvPr id="6" name="Fußzeilenplatzhalter 5"/>
          <p:cNvSpPr>
            <a:spLocks noGrp="1"/>
          </p:cNvSpPr>
          <p:nvPr>
            <p:ph type="ftr" sz="quarter" idx="11"/>
          </p:nvPr>
        </p:nvSpPr>
        <p:spPr>
          <a:xfrm>
            <a:off x="2829137" y="5339630"/>
            <a:ext cx="2622127" cy="306722"/>
          </a:xfrm>
          <a:prstGeom prst="rect">
            <a:avLst/>
          </a:prstGeom>
        </p:spPr>
        <p:txBody>
          <a:bodyPr/>
          <a:lstStyle/>
          <a:p>
            <a:endParaRPr lang="de-DE"/>
          </a:p>
        </p:txBody>
      </p:sp>
      <p:sp>
        <p:nvSpPr>
          <p:cNvPr id="7" name="Foliennummernplatzhalter 6"/>
          <p:cNvSpPr>
            <a:spLocks noGrp="1"/>
          </p:cNvSpPr>
          <p:nvPr>
            <p:ph type="sldNum" sz="quarter" idx="12"/>
          </p:nvPr>
        </p:nvSpPr>
        <p:spPr>
          <a:xfrm>
            <a:off x="5934287" y="5339630"/>
            <a:ext cx="1932093" cy="306722"/>
          </a:xfrm>
          <a:prstGeom prst="rect">
            <a:avLst/>
          </a:prstGeom>
        </p:spPr>
        <p:txBody>
          <a:bodyPr/>
          <a:lstStyle/>
          <a:p>
            <a:fld id="{3A8D08A0-DDAD-42A1-AD10-610626CB70D2}" type="slidenum">
              <a:rPr lang="de-DE" smtClean="0"/>
              <a:pPr/>
              <a:t>‹Nr.›</a:t>
            </a:fld>
            <a:endParaRPr lang="de-DE"/>
          </a:p>
        </p:txBody>
      </p:sp>
    </p:spTree>
    <p:extLst>
      <p:ext uri="{BB962C8B-B14F-4D97-AF65-F5344CB8AC3E}">
        <p14:creationId xmlns:p14="http://schemas.microsoft.com/office/powerpoint/2010/main" val="2650215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23387" y="1872407"/>
            <a:ext cx="7452360" cy="1000444"/>
          </a:xfrm>
          <a:prstGeom prst="rect">
            <a:avLst/>
          </a:prstGeom>
        </p:spPr>
        <p:txBody>
          <a:bodyPr vert="horz" lIns="91440" tIns="45720" rIns="91440" bIns="45720" rtlCol="0" anchor="t">
            <a:noAutofit/>
          </a:bodyPr>
          <a:lstStyle/>
          <a:p>
            <a:r>
              <a:rPr lang="de-DE" dirty="0" smtClean="0"/>
              <a:t>Stiftung Grone-Schule</a:t>
            </a:r>
            <a:endParaRPr lang="de-DE" dirty="0"/>
          </a:p>
        </p:txBody>
      </p:sp>
      <p:sp>
        <p:nvSpPr>
          <p:cNvPr id="3" name="Textplatzhalter 2"/>
          <p:cNvSpPr>
            <a:spLocks noGrp="1"/>
          </p:cNvSpPr>
          <p:nvPr>
            <p:ph type="body" idx="1"/>
          </p:nvPr>
        </p:nvSpPr>
        <p:spPr>
          <a:xfrm>
            <a:off x="414020" y="3122480"/>
            <a:ext cx="7452360" cy="2023782"/>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grpSp>
        <p:nvGrpSpPr>
          <p:cNvPr id="33" name="Gruppieren 32"/>
          <p:cNvGrpSpPr/>
          <p:nvPr userDrawn="1"/>
        </p:nvGrpSpPr>
        <p:grpSpPr>
          <a:xfrm>
            <a:off x="207680" y="190502"/>
            <a:ext cx="7974295" cy="5467348"/>
            <a:chOff x="207680" y="190502"/>
            <a:chExt cx="7974295" cy="5467348"/>
          </a:xfrm>
        </p:grpSpPr>
        <p:grpSp>
          <p:nvGrpSpPr>
            <p:cNvPr id="32" name="Gruppieren 31"/>
            <p:cNvGrpSpPr/>
            <p:nvPr userDrawn="1"/>
          </p:nvGrpSpPr>
          <p:grpSpPr>
            <a:xfrm>
              <a:off x="207680" y="374527"/>
              <a:ext cx="7961570" cy="5188074"/>
              <a:chOff x="207680" y="374527"/>
              <a:chExt cx="7961570" cy="5188074"/>
            </a:xfrm>
          </p:grpSpPr>
          <p:sp>
            <p:nvSpPr>
              <p:cNvPr id="10" name="Abgerundetes Rechteck 9"/>
              <p:cNvSpPr/>
              <p:nvPr userDrawn="1"/>
            </p:nvSpPr>
            <p:spPr>
              <a:xfrm>
                <a:off x="207680" y="374527"/>
                <a:ext cx="7848872" cy="5088185"/>
              </a:xfrm>
              <a:prstGeom prst="roundRect">
                <a:avLst>
                  <a:gd name="adj" fmla="val 1103"/>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Freihandform 24"/>
              <p:cNvSpPr/>
              <p:nvPr userDrawn="1"/>
            </p:nvSpPr>
            <p:spPr>
              <a:xfrm>
                <a:off x="534963" y="5414963"/>
                <a:ext cx="7029450" cy="147638"/>
              </a:xfrm>
              <a:custGeom>
                <a:avLst/>
                <a:gdLst>
                  <a:gd name="connsiteX0" fmla="*/ 0 w 7029450"/>
                  <a:gd name="connsiteY0" fmla="*/ 19050 h 147638"/>
                  <a:gd name="connsiteX1" fmla="*/ 185737 w 7029450"/>
                  <a:gd name="connsiteY1" fmla="*/ 147638 h 147638"/>
                  <a:gd name="connsiteX2" fmla="*/ 7029450 w 7029450"/>
                  <a:gd name="connsiteY2" fmla="*/ 147638 h 147638"/>
                  <a:gd name="connsiteX3" fmla="*/ 7024687 w 7029450"/>
                  <a:gd name="connsiteY3" fmla="*/ 0 h 147638"/>
                  <a:gd name="connsiteX4" fmla="*/ 0 w 7029450"/>
                  <a:gd name="connsiteY4" fmla="*/ 19050 h 147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450" h="147638">
                    <a:moveTo>
                      <a:pt x="0" y="19050"/>
                    </a:moveTo>
                    <a:lnTo>
                      <a:pt x="185737" y="147638"/>
                    </a:lnTo>
                    <a:lnTo>
                      <a:pt x="7029450" y="147638"/>
                    </a:lnTo>
                    <a:lnTo>
                      <a:pt x="7024687" y="0"/>
                    </a:lnTo>
                    <a:lnTo>
                      <a:pt x="0" y="19050"/>
                    </a:lnTo>
                    <a:close/>
                  </a:path>
                </a:pathLst>
              </a:cu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userDrawn="1"/>
            </p:nvSpPr>
            <p:spPr>
              <a:xfrm>
                <a:off x="473050" y="5367338"/>
                <a:ext cx="7696200" cy="85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7" name="Ellipse 26"/>
            <p:cNvSpPr/>
            <p:nvPr userDrawn="1"/>
          </p:nvSpPr>
          <p:spPr>
            <a:xfrm>
              <a:off x="7467600" y="5233988"/>
              <a:ext cx="714375" cy="4238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526008" y="5238751"/>
              <a:ext cx="544568" cy="390413"/>
            </a:xfrm>
            <a:prstGeom prst="rect">
              <a:avLst/>
            </a:prstGeom>
          </p:spPr>
        </p:pic>
        <p:grpSp>
          <p:nvGrpSpPr>
            <p:cNvPr id="16" name="Gruppieren 15"/>
            <p:cNvGrpSpPr/>
            <p:nvPr userDrawn="1"/>
          </p:nvGrpSpPr>
          <p:grpSpPr>
            <a:xfrm>
              <a:off x="209544" y="190502"/>
              <a:ext cx="2608393" cy="300261"/>
              <a:chOff x="207680" y="176213"/>
              <a:chExt cx="2608393" cy="300261"/>
            </a:xfrm>
          </p:grpSpPr>
          <p:sp>
            <p:nvSpPr>
              <p:cNvPr id="11" name="Eine Ecke des Rechtecks schneiden und abrunden 10"/>
              <p:cNvSpPr/>
              <p:nvPr userDrawn="1"/>
            </p:nvSpPr>
            <p:spPr>
              <a:xfrm>
                <a:off x="207680" y="216712"/>
                <a:ext cx="2440270" cy="178576"/>
              </a:xfrm>
              <a:prstGeom prst="snipRoundRect">
                <a:avLst>
                  <a:gd name="adj1" fmla="val 38002"/>
                  <a:gd name="adj2" fmla="val 50000"/>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userDrawn="1"/>
            </p:nvSpPr>
            <p:spPr>
              <a:xfrm>
                <a:off x="219306" y="296474"/>
                <a:ext cx="2528891"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userDrawn="1"/>
            </p:nvSpPr>
            <p:spPr>
              <a:xfrm>
                <a:off x="2514600" y="176213"/>
                <a:ext cx="300038" cy="214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 name="Gerade Verbindung 14"/>
              <p:cNvCxnSpPr/>
              <p:nvPr userDrawn="1"/>
            </p:nvCxnSpPr>
            <p:spPr>
              <a:xfrm>
                <a:off x="2510073" y="216712"/>
                <a:ext cx="306000" cy="143527"/>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pic>
        <p:nvPicPr>
          <p:cNvPr id="34" name="Grafik 33"/>
          <p:cNvPicPr>
            <a:picLocks noChangeAspect="1"/>
          </p:cNvPicPr>
          <p:nvPr userDrawn="1"/>
        </p:nvPicPr>
        <p:blipFill rotWithShape="1">
          <a:blip r:embed="rId14" cstate="print">
            <a:extLst>
              <a:ext uri="{28A0092B-C50C-407E-A947-70E740481C1C}">
                <a14:useLocalDpi xmlns:a14="http://schemas.microsoft.com/office/drawing/2010/main" val="0"/>
              </a:ext>
            </a:extLst>
          </a:blip>
          <a:srcRect t="1" r="2860" b="3526"/>
          <a:stretch/>
        </p:blipFill>
        <p:spPr>
          <a:xfrm>
            <a:off x="298103" y="296803"/>
            <a:ext cx="2273081" cy="155869"/>
          </a:xfrm>
          <a:prstGeom prst="rect">
            <a:avLst/>
          </a:prstGeom>
        </p:spPr>
      </p:pic>
      <p:sp>
        <p:nvSpPr>
          <p:cNvPr id="35" name="Foliennummernplatzhalter 5"/>
          <p:cNvSpPr>
            <a:spLocks noGrp="1"/>
          </p:cNvSpPr>
          <p:nvPr>
            <p:ph type="sldNum" sz="quarter" idx="4"/>
          </p:nvPr>
        </p:nvSpPr>
        <p:spPr>
          <a:xfrm>
            <a:off x="140761" y="5451497"/>
            <a:ext cx="1932093" cy="237327"/>
          </a:xfrm>
          <a:prstGeom prst="rect">
            <a:avLst/>
          </a:prstGeom>
        </p:spPr>
        <p:txBody>
          <a:bodyPr/>
          <a:lstStyle>
            <a:lvl1pPr>
              <a:defRPr sz="650" b="1">
                <a:latin typeface="Arial" pitchFamily="34" charset="0"/>
                <a:cs typeface="Arial" pitchFamily="34" charset="0"/>
              </a:defRPr>
            </a:lvl1pPr>
          </a:lstStyle>
          <a:p>
            <a:r>
              <a:rPr lang="de-DE" dirty="0" smtClean="0"/>
              <a:t>Folie </a:t>
            </a:r>
            <a:fld id="{3A8D08A0-DDAD-42A1-AD10-610626CB70D2}" type="slidenum">
              <a:rPr lang="de-DE" smtClean="0"/>
              <a:pPr/>
              <a:t>‹Nr.›</a:t>
            </a:fld>
            <a:endParaRPr lang="de-DE" dirty="0"/>
          </a:p>
        </p:txBody>
      </p:sp>
    </p:spTree>
    <p:extLst>
      <p:ext uri="{BB962C8B-B14F-4D97-AF65-F5344CB8AC3E}">
        <p14:creationId xmlns:p14="http://schemas.microsoft.com/office/powerpoint/2010/main" val="3499603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000" b="1" kern="1200">
          <a:solidFill>
            <a:srgbClr val="A5002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bg1">
              <a:lumMod val="50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bg1">
              <a:lumMod val="50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bg1">
              <a:lumMod val="50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chemeClr val="bg1">
              <a:lumMod val="50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bg1">
              <a:lumMod val="5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4294967295"/>
          </p:nvPr>
        </p:nvSpPr>
        <p:spPr>
          <a:xfrm>
            <a:off x="150831" y="5444518"/>
            <a:ext cx="1932093" cy="264654"/>
          </a:xfrm>
        </p:spPr>
        <p:txBody>
          <a:bodyPr/>
          <a:lstStyle/>
          <a:p>
            <a:r>
              <a:rPr lang="de-DE" sz="650" dirty="0" smtClean="0"/>
              <a:t>Folie </a:t>
            </a:r>
            <a:fld id="{3A8D08A0-DDAD-42A1-AD10-610626CB70D2}" type="slidenum">
              <a:rPr lang="de-DE" sz="650" smtClean="0"/>
              <a:pPr/>
              <a:t>1</a:t>
            </a:fld>
            <a:endParaRPr lang="de-DE" sz="650" dirty="0"/>
          </a:p>
        </p:txBody>
      </p:sp>
      <p:sp>
        <p:nvSpPr>
          <p:cNvPr id="5" name="Titel 4"/>
          <p:cNvSpPr>
            <a:spLocks noGrp="1"/>
          </p:cNvSpPr>
          <p:nvPr>
            <p:ph type="ctrTitle"/>
          </p:nvPr>
        </p:nvSpPr>
        <p:spPr/>
        <p:txBody>
          <a:bodyPr/>
          <a:lstStyle/>
          <a:p>
            <a:r>
              <a:rPr lang="de-DE" sz="2000" dirty="0" smtClean="0"/>
              <a:t>Assistierte Ausbildung flexibel (</a:t>
            </a:r>
            <a:r>
              <a:rPr lang="de-DE" sz="2000" dirty="0" err="1" smtClean="0"/>
              <a:t>AsAflex</a:t>
            </a:r>
            <a:r>
              <a:rPr lang="de-DE" sz="2000" smtClean="0"/>
              <a:t>) </a:t>
            </a:r>
            <a:endParaRPr lang="de-DE" sz="2000" dirty="0"/>
          </a:p>
        </p:txBody>
      </p:sp>
      <p:sp>
        <p:nvSpPr>
          <p:cNvPr id="6" name="Untertitel 5"/>
          <p:cNvSpPr>
            <a:spLocks noGrp="1"/>
          </p:cNvSpPr>
          <p:nvPr>
            <p:ph type="subTitle" idx="1"/>
          </p:nvPr>
        </p:nvSpPr>
        <p:spPr/>
        <p:txBody>
          <a:bodyPr/>
          <a:lstStyle/>
          <a:p>
            <a:r>
              <a:rPr lang="de-DE" dirty="0" smtClean="0"/>
              <a:t>Präsentation am 17.09.2021</a:t>
            </a:r>
            <a:endParaRPr lang="de-DE" dirty="0"/>
          </a:p>
        </p:txBody>
      </p:sp>
    </p:spTree>
    <p:extLst>
      <p:ext uri="{BB962C8B-B14F-4D97-AF65-F5344CB8AC3E}">
        <p14:creationId xmlns:p14="http://schemas.microsoft.com/office/powerpoint/2010/main" val="3705523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p:cNvSpPr>
            <a:spLocks noGrp="1"/>
          </p:cNvSpPr>
          <p:nvPr>
            <p:ph idx="1"/>
          </p:nvPr>
        </p:nvSpPr>
        <p:spPr/>
        <p:txBody>
          <a:bodyPr/>
          <a:lstStyle/>
          <a:p>
            <a:pPr marL="342900" indent="-342900">
              <a:buAutoNum type="arabicPeriod"/>
            </a:pPr>
            <a:r>
              <a:rPr lang="de-DE" dirty="0" smtClean="0">
                <a:solidFill>
                  <a:schemeClr val="tx1"/>
                </a:solidFill>
              </a:rPr>
              <a:t>Maßnahme</a:t>
            </a:r>
          </a:p>
          <a:p>
            <a:pPr marL="342900" indent="-342900">
              <a:buAutoNum type="arabicPeriod"/>
            </a:pPr>
            <a:endParaRPr lang="de-DE" dirty="0">
              <a:solidFill>
                <a:schemeClr val="tx1"/>
              </a:solidFill>
            </a:endParaRPr>
          </a:p>
          <a:p>
            <a:pPr marL="342900" indent="-342900">
              <a:buAutoNum type="arabicPeriod"/>
            </a:pPr>
            <a:r>
              <a:rPr lang="de-DE" dirty="0" err="1" smtClean="0">
                <a:solidFill>
                  <a:schemeClr val="tx1"/>
                </a:solidFill>
              </a:rPr>
              <a:t>AsAflex</a:t>
            </a:r>
            <a:r>
              <a:rPr lang="de-DE" dirty="0" smtClean="0">
                <a:solidFill>
                  <a:schemeClr val="tx1"/>
                </a:solidFill>
              </a:rPr>
              <a:t> - Vorphase</a:t>
            </a:r>
          </a:p>
          <a:p>
            <a:pPr marL="342900" indent="-342900">
              <a:buAutoNum type="arabicPeriod"/>
            </a:pPr>
            <a:endParaRPr lang="de-DE" dirty="0">
              <a:solidFill>
                <a:schemeClr val="tx1"/>
              </a:solidFill>
            </a:endParaRPr>
          </a:p>
          <a:p>
            <a:pPr marL="342900" indent="-342900">
              <a:buAutoNum type="arabicPeriod"/>
            </a:pPr>
            <a:r>
              <a:rPr lang="de-DE" dirty="0" err="1" smtClean="0">
                <a:solidFill>
                  <a:schemeClr val="tx1"/>
                </a:solidFill>
              </a:rPr>
              <a:t>AsAflex</a:t>
            </a:r>
            <a:r>
              <a:rPr lang="de-DE" dirty="0" smtClean="0">
                <a:solidFill>
                  <a:schemeClr val="tx1"/>
                </a:solidFill>
              </a:rPr>
              <a:t> – begleitende Phase</a:t>
            </a:r>
          </a:p>
          <a:p>
            <a:pPr marL="342900" indent="-342900">
              <a:buAutoNum type="arabicPeriod"/>
            </a:pPr>
            <a:endParaRPr lang="de-DE" dirty="0">
              <a:solidFill>
                <a:schemeClr val="tx1"/>
              </a:solidFill>
            </a:endParaRPr>
          </a:p>
        </p:txBody>
      </p:sp>
      <p:sp>
        <p:nvSpPr>
          <p:cNvPr id="5" name="Titel 4"/>
          <p:cNvSpPr>
            <a:spLocks noGrp="1"/>
          </p:cNvSpPr>
          <p:nvPr>
            <p:ph type="title"/>
          </p:nvPr>
        </p:nvSpPr>
        <p:spPr/>
        <p:txBody>
          <a:bodyPr/>
          <a:lstStyle/>
          <a:p>
            <a:r>
              <a:rPr lang="de-DE" dirty="0" smtClean="0"/>
              <a:t>Gliederung</a:t>
            </a:r>
            <a:endParaRPr lang="de-DE" dirty="0"/>
          </a:p>
        </p:txBody>
      </p:sp>
    </p:spTree>
    <p:extLst>
      <p:ext uri="{BB962C8B-B14F-4D97-AF65-F5344CB8AC3E}">
        <p14:creationId xmlns:p14="http://schemas.microsoft.com/office/powerpoint/2010/main" val="2048176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Maßnahme</a:t>
            </a:r>
            <a:endParaRPr lang="de-DE" dirty="0"/>
          </a:p>
        </p:txBody>
      </p:sp>
      <p:sp>
        <p:nvSpPr>
          <p:cNvPr id="3" name="Inhaltsplatzhalter 2"/>
          <p:cNvSpPr>
            <a:spLocks noGrp="1"/>
          </p:cNvSpPr>
          <p:nvPr>
            <p:ph idx="1"/>
          </p:nvPr>
        </p:nvSpPr>
        <p:spPr/>
        <p:txBody>
          <a:bodyPr>
            <a:normAutofit/>
          </a:bodyPr>
          <a:lstStyle/>
          <a:p>
            <a:r>
              <a:rPr lang="de-DE" dirty="0" smtClean="0">
                <a:solidFill>
                  <a:schemeClr val="tx1"/>
                </a:solidFill>
              </a:rPr>
              <a:t>Assistierte Ausbildung flexibel (</a:t>
            </a:r>
            <a:r>
              <a:rPr lang="de-DE" dirty="0" err="1" smtClean="0">
                <a:solidFill>
                  <a:schemeClr val="tx1"/>
                </a:solidFill>
              </a:rPr>
              <a:t>AsAflex</a:t>
            </a:r>
            <a:r>
              <a:rPr lang="de-DE" dirty="0" smtClean="0">
                <a:solidFill>
                  <a:schemeClr val="tx1"/>
                </a:solidFill>
              </a:rPr>
              <a:t>)</a:t>
            </a:r>
          </a:p>
          <a:p>
            <a:endParaRPr lang="de-DE" dirty="0">
              <a:solidFill>
                <a:schemeClr val="tx1"/>
              </a:solidFill>
            </a:endParaRPr>
          </a:p>
          <a:p>
            <a:r>
              <a:rPr lang="de-DE" b="0" dirty="0" smtClean="0">
                <a:solidFill>
                  <a:schemeClr val="tx1"/>
                </a:solidFill>
              </a:rPr>
              <a:t>Mit der Maßnahme </a:t>
            </a:r>
            <a:r>
              <a:rPr lang="de-DE" b="0" dirty="0" err="1" smtClean="0">
                <a:solidFill>
                  <a:schemeClr val="tx1"/>
                </a:solidFill>
              </a:rPr>
              <a:t>AsAflex</a:t>
            </a:r>
            <a:r>
              <a:rPr lang="de-DE" b="0" dirty="0" smtClean="0">
                <a:solidFill>
                  <a:schemeClr val="tx1"/>
                </a:solidFill>
              </a:rPr>
              <a:t> soll jungen </a:t>
            </a:r>
            <a:r>
              <a:rPr lang="de-DE" b="0" dirty="0" smtClean="0">
                <a:solidFill>
                  <a:schemeClr val="tx1"/>
                </a:solidFill>
              </a:rPr>
              <a:t>Menschen, die aus verschiedenen Gründen eine betriebliche Ausbildung noch nicht beginnen konnten oder eine Ausbildung abgebrochen haben, durch </a:t>
            </a:r>
            <a:r>
              <a:rPr lang="de-DE" b="0" dirty="0" smtClean="0">
                <a:solidFill>
                  <a:schemeClr val="tx1"/>
                </a:solidFill>
              </a:rPr>
              <a:t>eine fundierte ausbildungsvorbereitende Phase (Vorphase) die Tür in eine Ausbildung geöffnet werden, bzw. in der begleitenden Phase der Ausbildungsverlauf im jeweiligen Betrieb, der erfolgreiche Verlauf einer Einstiegsqualifizierung (EQ) sowie die nachhaltige Integration in Arbeit </a:t>
            </a:r>
            <a:r>
              <a:rPr lang="de-DE" b="0" dirty="0" smtClean="0">
                <a:solidFill>
                  <a:schemeClr val="tx1"/>
                </a:solidFill>
              </a:rPr>
              <a:t> durch zusätzliche </a:t>
            </a:r>
            <a:r>
              <a:rPr lang="de-DE" b="0" dirty="0" smtClean="0">
                <a:solidFill>
                  <a:schemeClr val="tx1"/>
                </a:solidFill>
              </a:rPr>
              <a:t>schulische und soziale Unterstützung </a:t>
            </a:r>
            <a:r>
              <a:rPr lang="de-DE" b="0" dirty="0" smtClean="0">
                <a:solidFill>
                  <a:schemeClr val="tx1"/>
                </a:solidFill>
              </a:rPr>
              <a:t>gesichert </a:t>
            </a:r>
            <a:r>
              <a:rPr lang="de-DE" b="0" dirty="0" smtClean="0">
                <a:solidFill>
                  <a:schemeClr val="tx1"/>
                </a:solidFill>
              </a:rPr>
              <a:t>werden. </a:t>
            </a:r>
          </a:p>
          <a:p>
            <a:r>
              <a:rPr lang="de-DE" b="0" dirty="0" smtClean="0">
                <a:solidFill>
                  <a:schemeClr val="tx1"/>
                </a:solidFill>
              </a:rPr>
              <a:t>							</a:t>
            </a:r>
            <a:endParaRPr lang="de-DE" b="0" dirty="0">
              <a:solidFill>
                <a:schemeClr val="tx1"/>
              </a:solidFill>
            </a:endParaRPr>
          </a:p>
        </p:txBody>
      </p:sp>
    </p:spTree>
    <p:extLst>
      <p:ext uri="{BB962C8B-B14F-4D97-AF65-F5344CB8AC3E}">
        <p14:creationId xmlns:p14="http://schemas.microsoft.com/office/powerpoint/2010/main" val="4169808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AsAflex</a:t>
            </a:r>
            <a:r>
              <a:rPr lang="de-DE" dirty="0" smtClean="0"/>
              <a:t> - Vorphase</a:t>
            </a:r>
            <a:endParaRPr lang="de-DE" dirty="0"/>
          </a:p>
        </p:txBody>
      </p:sp>
      <p:sp>
        <p:nvSpPr>
          <p:cNvPr id="3" name="Inhaltsplatzhalter 2"/>
          <p:cNvSpPr>
            <a:spLocks noGrp="1"/>
          </p:cNvSpPr>
          <p:nvPr>
            <p:ph idx="1"/>
          </p:nvPr>
        </p:nvSpPr>
        <p:spPr/>
        <p:txBody>
          <a:bodyPr/>
          <a:lstStyle/>
          <a:p>
            <a:r>
              <a:rPr lang="de-DE" b="0" dirty="0" smtClean="0">
                <a:solidFill>
                  <a:schemeClr val="tx1"/>
                </a:solidFill>
              </a:rPr>
              <a:t>Die Vorphase der </a:t>
            </a:r>
            <a:r>
              <a:rPr lang="de-DE" b="0" dirty="0" err="1" smtClean="0">
                <a:solidFill>
                  <a:schemeClr val="tx1"/>
                </a:solidFill>
              </a:rPr>
              <a:t>AsAflex</a:t>
            </a:r>
            <a:r>
              <a:rPr lang="de-DE" b="0" dirty="0" smtClean="0">
                <a:solidFill>
                  <a:schemeClr val="tx1"/>
                </a:solidFill>
              </a:rPr>
              <a:t> findet im Zeitraum 03.05.-31.10.2021 statt.</a:t>
            </a:r>
          </a:p>
          <a:p>
            <a:r>
              <a:rPr lang="de-DE" b="0" dirty="0" smtClean="0">
                <a:solidFill>
                  <a:schemeClr val="tx1"/>
                </a:solidFill>
              </a:rPr>
              <a:t>Die Teilnehmer*innen erhalten </a:t>
            </a:r>
            <a:r>
              <a:rPr lang="de-DE" b="0" dirty="0" smtClean="0">
                <a:solidFill>
                  <a:schemeClr val="tx1"/>
                </a:solidFill>
              </a:rPr>
              <a:t>nach </a:t>
            </a:r>
            <a:r>
              <a:rPr lang="de-DE" b="0" dirty="0" smtClean="0">
                <a:solidFill>
                  <a:schemeClr val="tx1"/>
                </a:solidFill>
              </a:rPr>
              <a:t>Zuweisung durch den Bedarfsträger </a:t>
            </a:r>
            <a:r>
              <a:rPr lang="de-DE" b="0" dirty="0" smtClean="0">
                <a:solidFill>
                  <a:schemeClr val="tx1"/>
                </a:solidFill>
              </a:rPr>
              <a:t>im </a:t>
            </a:r>
            <a:r>
              <a:rPr lang="de-DE" b="0" dirty="0" smtClean="0">
                <a:solidFill>
                  <a:schemeClr val="tx1"/>
                </a:solidFill>
              </a:rPr>
              <a:t>Umfang von 39 Stunden Unterricht in folgenden Bereichen:</a:t>
            </a:r>
          </a:p>
          <a:p>
            <a:pPr marL="285750" indent="-285750">
              <a:buFontTx/>
              <a:buChar char="-"/>
            </a:pPr>
            <a:r>
              <a:rPr lang="de-DE" b="0" dirty="0" smtClean="0">
                <a:solidFill>
                  <a:schemeClr val="tx1"/>
                </a:solidFill>
              </a:rPr>
              <a:t>Berufsorientierung /Berufskunde</a:t>
            </a:r>
          </a:p>
          <a:p>
            <a:pPr marL="285750" indent="-285750">
              <a:buFontTx/>
              <a:buChar char="-"/>
            </a:pPr>
            <a:r>
              <a:rPr lang="de-DE" b="0" dirty="0" smtClean="0">
                <a:solidFill>
                  <a:schemeClr val="tx1"/>
                </a:solidFill>
              </a:rPr>
              <a:t>Bewerbungstraining</a:t>
            </a:r>
          </a:p>
          <a:p>
            <a:pPr marL="285750" indent="-285750">
              <a:buFontTx/>
              <a:buChar char="-"/>
            </a:pPr>
            <a:r>
              <a:rPr lang="de-DE" b="0" dirty="0" smtClean="0">
                <a:solidFill>
                  <a:schemeClr val="tx1"/>
                </a:solidFill>
              </a:rPr>
              <a:t>Jobbörse der Bundesagentur für Arbeit (Suche nach Ausbildungsplätzen und Praktika)</a:t>
            </a:r>
          </a:p>
          <a:p>
            <a:pPr marL="285750" indent="-285750">
              <a:buFontTx/>
              <a:buChar char="-"/>
            </a:pPr>
            <a:r>
              <a:rPr lang="de-DE" b="0" dirty="0" smtClean="0">
                <a:solidFill>
                  <a:schemeClr val="tx1"/>
                </a:solidFill>
              </a:rPr>
              <a:t>Grundlagen IT- und Medien</a:t>
            </a:r>
          </a:p>
          <a:p>
            <a:pPr marL="285750" indent="-285750">
              <a:buFontTx/>
              <a:buChar char="-"/>
            </a:pPr>
            <a:r>
              <a:rPr lang="de-DE" b="0" dirty="0" smtClean="0">
                <a:solidFill>
                  <a:schemeClr val="tx1"/>
                </a:solidFill>
              </a:rPr>
              <a:t>Allgemeine Grundlagen (Verhalten am Arbeitsplatz, Mobbing, etc.)</a:t>
            </a:r>
          </a:p>
          <a:p>
            <a:pPr marL="285750" indent="-285750">
              <a:buFontTx/>
              <a:buChar char="-"/>
            </a:pPr>
            <a:endParaRPr lang="de-DE" b="0" dirty="0" smtClean="0">
              <a:solidFill>
                <a:schemeClr val="tx1"/>
              </a:solidFill>
            </a:endParaRPr>
          </a:p>
          <a:p>
            <a:endParaRPr lang="de-DE" b="0" dirty="0" smtClean="0">
              <a:solidFill>
                <a:schemeClr val="tx1"/>
              </a:solidFill>
            </a:endParaRPr>
          </a:p>
        </p:txBody>
      </p:sp>
    </p:spTree>
    <p:extLst>
      <p:ext uri="{BB962C8B-B14F-4D97-AF65-F5344CB8AC3E}">
        <p14:creationId xmlns:p14="http://schemas.microsoft.com/office/powerpoint/2010/main" val="3105964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AsAflex</a:t>
            </a:r>
            <a:r>
              <a:rPr lang="de-DE" dirty="0" smtClean="0"/>
              <a:t> begleitende Phase</a:t>
            </a:r>
            <a:endParaRPr lang="de-DE" dirty="0"/>
          </a:p>
        </p:txBody>
      </p:sp>
      <p:sp>
        <p:nvSpPr>
          <p:cNvPr id="3" name="Inhaltsplatzhalter 2"/>
          <p:cNvSpPr>
            <a:spLocks noGrp="1"/>
          </p:cNvSpPr>
          <p:nvPr>
            <p:ph idx="1"/>
          </p:nvPr>
        </p:nvSpPr>
        <p:spPr>
          <a:xfrm>
            <a:off x="448248" y="1368109"/>
            <a:ext cx="7452360" cy="3813053"/>
          </a:xfrm>
        </p:spPr>
        <p:txBody>
          <a:bodyPr>
            <a:normAutofit/>
          </a:bodyPr>
          <a:lstStyle/>
          <a:p>
            <a:r>
              <a:rPr lang="de-DE" b="0" dirty="0" smtClean="0">
                <a:solidFill>
                  <a:schemeClr val="tx1"/>
                </a:solidFill>
              </a:rPr>
              <a:t>Ziel der Ausbildungsbegleitung in der begleitenden </a:t>
            </a:r>
            <a:r>
              <a:rPr lang="de-DE" b="0" dirty="0" smtClean="0">
                <a:solidFill>
                  <a:schemeClr val="tx1"/>
                </a:solidFill>
              </a:rPr>
              <a:t>Phase (01.09.2021-31.08.2024) </a:t>
            </a:r>
            <a:r>
              <a:rPr lang="de-DE" b="0" dirty="0" smtClean="0">
                <a:solidFill>
                  <a:schemeClr val="tx1"/>
                </a:solidFill>
              </a:rPr>
              <a:t>ist der Abschluss einer Berufsausbildung. Das </a:t>
            </a:r>
            <a:r>
              <a:rPr lang="de-DE" b="0" dirty="0" smtClean="0">
                <a:solidFill>
                  <a:schemeClr val="tx1"/>
                </a:solidFill>
              </a:rPr>
              <a:t>Ziel </a:t>
            </a:r>
            <a:r>
              <a:rPr lang="de-DE" b="0" dirty="0" smtClean="0">
                <a:solidFill>
                  <a:schemeClr val="tx1"/>
                </a:solidFill>
              </a:rPr>
              <a:t>ist ebenfalls erreicht wenn der junge Mensch seine Berufsausbildung ohne Unterstützung fortsetzen kann.</a:t>
            </a:r>
          </a:p>
          <a:p>
            <a:r>
              <a:rPr lang="de-DE" b="0" dirty="0" smtClean="0">
                <a:solidFill>
                  <a:schemeClr val="tx1"/>
                </a:solidFill>
              </a:rPr>
              <a:t>Den Teilnehmer*innen steht während des gesamten Förderzeitraums ein </a:t>
            </a:r>
            <a:r>
              <a:rPr lang="de-DE" dirty="0" smtClean="0">
                <a:solidFill>
                  <a:schemeClr val="tx1"/>
                </a:solidFill>
              </a:rPr>
              <a:t>Ausbildungsbegleiter /eine Ausbildungsbegleiterin </a:t>
            </a:r>
            <a:r>
              <a:rPr lang="de-DE" b="0" dirty="0" smtClean="0">
                <a:solidFill>
                  <a:schemeClr val="tx1"/>
                </a:solidFill>
              </a:rPr>
              <a:t>als feste Bezugsperson zur Verfügung, die auch die Koordinierung  aller an der Maßnahme beteiligten Akteure (Ausbildungsbetrieb, Berufsschule, Lehrkräfte, </a:t>
            </a:r>
            <a:r>
              <a:rPr lang="de-DE" b="0" dirty="0">
                <a:solidFill>
                  <a:schemeClr val="tx1"/>
                </a:solidFill>
              </a:rPr>
              <a:t>F</a:t>
            </a:r>
            <a:r>
              <a:rPr lang="de-DE" b="0" dirty="0" smtClean="0">
                <a:solidFill>
                  <a:schemeClr val="tx1"/>
                </a:solidFill>
              </a:rPr>
              <a:t>achkräfte des Bedarfsträger, </a:t>
            </a:r>
            <a:r>
              <a:rPr lang="de-DE" b="0" dirty="0" err="1" smtClean="0">
                <a:solidFill>
                  <a:schemeClr val="tx1"/>
                </a:solidFill>
              </a:rPr>
              <a:t>Sozialpädagog</a:t>
            </a:r>
            <a:r>
              <a:rPr lang="de-DE" b="0" dirty="0" smtClean="0">
                <a:solidFill>
                  <a:schemeClr val="tx1"/>
                </a:solidFill>
              </a:rPr>
              <a:t>*innen, Kammern und Innungen ) innehat.</a:t>
            </a:r>
          </a:p>
          <a:p>
            <a:r>
              <a:rPr lang="de-DE" b="0" dirty="0" smtClean="0">
                <a:solidFill>
                  <a:schemeClr val="tx1"/>
                </a:solidFill>
              </a:rPr>
              <a:t>Zu ihren Aufgaben gehören:</a:t>
            </a:r>
          </a:p>
          <a:p>
            <a:pPr marL="285750" indent="-285750">
              <a:buFontTx/>
              <a:buChar char="-"/>
            </a:pPr>
            <a:r>
              <a:rPr lang="de-DE" b="0" dirty="0" smtClean="0">
                <a:solidFill>
                  <a:schemeClr val="tx1"/>
                </a:solidFill>
              </a:rPr>
              <a:t>Standortbestimmung bei Eintritt in die Maßnahme, Erstellen und Fortschreiben der individuellen Förderplanung</a:t>
            </a:r>
          </a:p>
          <a:p>
            <a:pPr marL="285750" indent="-285750">
              <a:buFontTx/>
              <a:buChar char="-"/>
            </a:pPr>
            <a:r>
              <a:rPr lang="de-DE" b="0" dirty="0" smtClean="0">
                <a:solidFill>
                  <a:schemeClr val="tx1"/>
                </a:solidFill>
              </a:rPr>
              <a:t>Sicherstellen und Dokumentation des dauerhaften Eingliederungserf</a:t>
            </a:r>
            <a:r>
              <a:rPr lang="de-DE" dirty="0" smtClean="0">
                <a:solidFill>
                  <a:schemeClr val="tx1"/>
                </a:solidFill>
              </a:rPr>
              <a:t>olges</a:t>
            </a:r>
            <a:endParaRPr lang="de-DE" dirty="0">
              <a:solidFill>
                <a:schemeClr val="tx1"/>
              </a:solidFill>
            </a:endParaRPr>
          </a:p>
        </p:txBody>
      </p:sp>
    </p:spTree>
    <p:extLst>
      <p:ext uri="{BB962C8B-B14F-4D97-AF65-F5344CB8AC3E}">
        <p14:creationId xmlns:p14="http://schemas.microsoft.com/office/powerpoint/2010/main" val="2968719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Sozialpädagogische Begleitung</a:t>
            </a:r>
            <a:endParaRPr lang="de-DE" dirty="0"/>
          </a:p>
        </p:txBody>
      </p:sp>
      <p:sp>
        <p:nvSpPr>
          <p:cNvPr id="3" name="Inhaltsplatzhalter 2"/>
          <p:cNvSpPr>
            <a:spLocks noGrp="1"/>
          </p:cNvSpPr>
          <p:nvPr>
            <p:ph idx="1"/>
          </p:nvPr>
        </p:nvSpPr>
        <p:spPr/>
        <p:txBody>
          <a:bodyPr/>
          <a:lstStyle/>
          <a:p>
            <a:r>
              <a:rPr lang="de-DE" b="0" dirty="0" smtClean="0">
                <a:solidFill>
                  <a:schemeClr val="tx1"/>
                </a:solidFill>
              </a:rPr>
              <a:t>Ziel der sozialpädagogischen Begleitung ist die Sicherung und Herstellung der Grundstabilität der Teilnehmer*innen. Angebote sind:</a:t>
            </a:r>
          </a:p>
          <a:p>
            <a:pPr marL="285750" indent="-285750">
              <a:buFontTx/>
              <a:buChar char="-"/>
            </a:pPr>
            <a:r>
              <a:rPr lang="de-DE" b="0" dirty="0" smtClean="0">
                <a:solidFill>
                  <a:schemeClr val="tx1"/>
                </a:solidFill>
              </a:rPr>
              <a:t>Alltagshilfen (Förderung lebenspraktischer Fertigkeiten)</a:t>
            </a:r>
          </a:p>
          <a:p>
            <a:pPr marL="285750" indent="-285750">
              <a:buFontTx/>
              <a:buChar char="-"/>
            </a:pPr>
            <a:r>
              <a:rPr lang="de-DE" b="0" dirty="0" smtClean="0">
                <a:solidFill>
                  <a:schemeClr val="tx1"/>
                </a:solidFill>
              </a:rPr>
              <a:t>Verhaltenstraining</a:t>
            </a:r>
          </a:p>
          <a:p>
            <a:pPr marL="285750" indent="-285750">
              <a:buFontTx/>
              <a:buChar char="-"/>
            </a:pPr>
            <a:r>
              <a:rPr lang="de-DE" b="0" dirty="0" smtClean="0">
                <a:solidFill>
                  <a:schemeClr val="tx1"/>
                </a:solidFill>
              </a:rPr>
              <a:t>Krisen- und Konfliktmanagement</a:t>
            </a:r>
          </a:p>
          <a:p>
            <a:pPr marL="285750" indent="-285750">
              <a:buFontTx/>
              <a:buChar char="-"/>
            </a:pPr>
            <a:r>
              <a:rPr lang="de-DE" b="0" dirty="0" smtClean="0">
                <a:solidFill>
                  <a:schemeClr val="tx1"/>
                </a:solidFill>
              </a:rPr>
              <a:t>Förderung von Schlüsselkompetenzen (persönliche Kompetenzen, soziale Kompetenzen, methodische Kompetenzen, interkulturelle Kompetenzen)</a:t>
            </a:r>
          </a:p>
          <a:p>
            <a:pPr marL="285750" indent="-285750">
              <a:buFontTx/>
              <a:buChar char="-"/>
            </a:pPr>
            <a:endParaRPr lang="de-DE" b="0" dirty="0">
              <a:solidFill>
                <a:schemeClr val="tx1"/>
              </a:solidFill>
            </a:endParaRPr>
          </a:p>
          <a:p>
            <a:pPr marL="285750" indent="-285750">
              <a:buFontTx/>
              <a:buChar char="-"/>
            </a:pPr>
            <a:r>
              <a:rPr lang="de-DE" b="0" dirty="0" smtClean="0">
                <a:solidFill>
                  <a:schemeClr val="tx1"/>
                </a:solidFill>
              </a:rPr>
              <a:t>Die sozialpädagogische Begleitung kann aus Einzel- und Gruppenangeboten (max. 8 TN) bestehen.</a:t>
            </a:r>
            <a:endParaRPr lang="de-DE" b="0" dirty="0">
              <a:solidFill>
                <a:schemeClr val="tx1"/>
              </a:solidFill>
            </a:endParaRPr>
          </a:p>
        </p:txBody>
      </p:sp>
    </p:spTree>
    <p:extLst>
      <p:ext uri="{BB962C8B-B14F-4D97-AF65-F5344CB8AC3E}">
        <p14:creationId xmlns:p14="http://schemas.microsoft.com/office/powerpoint/2010/main" val="3855545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Stütz- und Förderunterricht</a:t>
            </a:r>
            <a:endParaRPr lang="de-DE" dirty="0"/>
          </a:p>
        </p:txBody>
      </p:sp>
      <p:sp>
        <p:nvSpPr>
          <p:cNvPr id="3" name="Inhaltsplatzhalter 2"/>
          <p:cNvSpPr>
            <a:spLocks noGrp="1"/>
          </p:cNvSpPr>
          <p:nvPr>
            <p:ph idx="1"/>
          </p:nvPr>
        </p:nvSpPr>
        <p:spPr/>
        <p:txBody>
          <a:bodyPr/>
          <a:lstStyle/>
          <a:p>
            <a:r>
              <a:rPr lang="de-DE" b="0" dirty="0" smtClean="0">
                <a:solidFill>
                  <a:schemeClr val="tx1"/>
                </a:solidFill>
              </a:rPr>
              <a:t>Der Stütz- und Förderunterricht ist individuell entsprechend des vom Bedarfsträger festgelegten Umfangs zielgruppen- und voraussetzungsgerecht </a:t>
            </a:r>
            <a:r>
              <a:rPr lang="de-DE" b="0" dirty="0" smtClean="0">
                <a:solidFill>
                  <a:schemeClr val="tx1"/>
                </a:solidFill>
              </a:rPr>
              <a:t>durchzuführen und orientiert sich an den jeweiligen Ausbildungsberufen der Teilnehmer*innen. </a:t>
            </a:r>
            <a:endParaRPr lang="de-DE" b="0" dirty="0" smtClean="0">
              <a:solidFill>
                <a:schemeClr val="tx1"/>
              </a:solidFill>
            </a:endParaRPr>
          </a:p>
          <a:p>
            <a:r>
              <a:rPr lang="de-DE" b="0" dirty="0" smtClean="0">
                <a:solidFill>
                  <a:schemeClr val="tx1"/>
                </a:solidFill>
              </a:rPr>
              <a:t>Die individuelle Förderung kann auch in Gruppen (max. 8 TN) erfolgen, wenn entsprechende Homogenität gewährleistet ist.</a:t>
            </a:r>
          </a:p>
          <a:p>
            <a:r>
              <a:rPr lang="de-DE" b="0" dirty="0" smtClean="0">
                <a:solidFill>
                  <a:schemeClr val="tx1"/>
                </a:solidFill>
              </a:rPr>
              <a:t>Bei erhöhtem Unterstützungsbedarf (z. B. Prüfungsvorbereitung) sind max. 8 Unterrichtsstunden (1Std=45 Min) vorzusehen, um ein Überforderung der Teilnehmer*innen zu vermeiden.</a:t>
            </a:r>
            <a:endParaRPr lang="de-DE" b="0" dirty="0">
              <a:solidFill>
                <a:schemeClr val="tx1"/>
              </a:solidFill>
            </a:endParaRPr>
          </a:p>
        </p:txBody>
      </p:sp>
    </p:spTree>
    <p:extLst>
      <p:ext uri="{BB962C8B-B14F-4D97-AF65-F5344CB8AC3E}">
        <p14:creationId xmlns:p14="http://schemas.microsoft.com/office/powerpoint/2010/main" val="3692446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Querschnittsaufgaben</a:t>
            </a:r>
            <a:endParaRPr lang="de-DE" dirty="0"/>
          </a:p>
        </p:txBody>
      </p:sp>
      <p:sp>
        <p:nvSpPr>
          <p:cNvPr id="3" name="Inhaltsplatzhalter 2"/>
          <p:cNvSpPr>
            <a:spLocks noGrp="1"/>
          </p:cNvSpPr>
          <p:nvPr>
            <p:ph idx="1"/>
          </p:nvPr>
        </p:nvSpPr>
        <p:spPr/>
        <p:txBody>
          <a:bodyPr/>
          <a:lstStyle/>
          <a:p>
            <a:pPr marL="285750" indent="-285750">
              <a:buFontTx/>
              <a:buChar char="-"/>
            </a:pPr>
            <a:r>
              <a:rPr lang="de-DE" dirty="0" smtClean="0">
                <a:solidFill>
                  <a:schemeClr val="tx1"/>
                </a:solidFill>
              </a:rPr>
              <a:t>Förderung von IT- und Medienkompetenz </a:t>
            </a:r>
            <a:r>
              <a:rPr lang="de-DE" b="0" dirty="0" smtClean="0">
                <a:solidFill>
                  <a:schemeClr val="tx1"/>
                </a:solidFill>
              </a:rPr>
              <a:t>(selbstständige Anwendung und zielgerechte Nutzung verschiedener Medien, Chancen und Risiken von Internet und sozialen Medien erkennen)</a:t>
            </a:r>
          </a:p>
          <a:p>
            <a:pPr marL="285750" indent="-285750">
              <a:buFontTx/>
              <a:buChar char="-"/>
            </a:pPr>
            <a:endParaRPr lang="de-DE" b="0" dirty="0">
              <a:solidFill>
                <a:schemeClr val="tx1"/>
              </a:solidFill>
            </a:endParaRPr>
          </a:p>
          <a:p>
            <a:pPr marL="285750" indent="-285750">
              <a:buFontTx/>
              <a:buChar char="-"/>
            </a:pPr>
            <a:r>
              <a:rPr lang="de-DE" dirty="0" smtClean="0">
                <a:solidFill>
                  <a:schemeClr val="tx1"/>
                </a:solidFill>
              </a:rPr>
              <a:t>Elternarbeit</a:t>
            </a:r>
            <a:r>
              <a:rPr lang="de-DE" b="0" dirty="0" smtClean="0">
                <a:solidFill>
                  <a:schemeClr val="tx1"/>
                </a:solidFill>
              </a:rPr>
              <a:t> (Miteinbeziehung der Eltern/Erziehungsberechtigten in die Begleitung des jungen </a:t>
            </a:r>
            <a:r>
              <a:rPr lang="de-DE" b="0" dirty="0" smtClean="0">
                <a:solidFill>
                  <a:schemeClr val="tx1"/>
                </a:solidFill>
              </a:rPr>
              <a:t>Menschen)</a:t>
            </a:r>
            <a:endParaRPr lang="de-DE" b="0" dirty="0" smtClean="0">
              <a:solidFill>
                <a:schemeClr val="tx1"/>
              </a:solidFill>
            </a:endParaRPr>
          </a:p>
          <a:p>
            <a:pPr marL="285750" indent="-285750">
              <a:buFontTx/>
              <a:buChar char="-"/>
            </a:pPr>
            <a:endParaRPr lang="de-DE" b="0" dirty="0">
              <a:solidFill>
                <a:schemeClr val="tx1"/>
              </a:solidFill>
            </a:endParaRPr>
          </a:p>
          <a:p>
            <a:pPr marL="285750" indent="-285750">
              <a:buFontTx/>
              <a:buChar char="-"/>
            </a:pPr>
            <a:r>
              <a:rPr lang="de-DE" dirty="0" smtClean="0">
                <a:solidFill>
                  <a:schemeClr val="tx1"/>
                </a:solidFill>
              </a:rPr>
              <a:t>Kooperation mit Netzwerkpartnern </a:t>
            </a:r>
            <a:r>
              <a:rPr lang="de-DE" b="0" dirty="0" smtClean="0">
                <a:solidFill>
                  <a:schemeClr val="tx1"/>
                </a:solidFill>
              </a:rPr>
              <a:t>(enge Kooperation mit verschiedenen Akteur*innen am Ausbildungs- und Arbeitsmarkt)</a:t>
            </a:r>
          </a:p>
          <a:p>
            <a:pPr marL="466725" lvl="1" indent="-285750">
              <a:buFontTx/>
              <a:buChar char="-"/>
            </a:pPr>
            <a:r>
              <a:rPr lang="de-DE" dirty="0" smtClean="0">
                <a:solidFill>
                  <a:schemeClr val="tx1"/>
                </a:solidFill>
              </a:rPr>
              <a:t>- Agentur für Arbeit, Jobcenter</a:t>
            </a:r>
          </a:p>
          <a:p>
            <a:pPr marL="466725" lvl="1" indent="-285750">
              <a:buFontTx/>
              <a:buChar char="-"/>
            </a:pPr>
            <a:r>
              <a:rPr lang="de-DE" dirty="0" smtClean="0">
                <a:solidFill>
                  <a:schemeClr val="tx1"/>
                </a:solidFill>
              </a:rPr>
              <a:t>- Berufsschulen</a:t>
            </a:r>
          </a:p>
          <a:p>
            <a:pPr marL="466725" lvl="1" indent="-285750">
              <a:buFontTx/>
              <a:buChar char="-"/>
            </a:pPr>
            <a:r>
              <a:rPr lang="de-DE" dirty="0" smtClean="0">
                <a:solidFill>
                  <a:schemeClr val="tx1"/>
                </a:solidFill>
              </a:rPr>
              <a:t>- Innungen, Kammern, Arbeitgeber- und Unternehmensverbänden, Gewerkschaften</a:t>
            </a:r>
          </a:p>
          <a:p>
            <a:pPr marL="466725" lvl="1" indent="-285750">
              <a:buFontTx/>
              <a:buChar char="-"/>
            </a:pPr>
            <a:r>
              <a:rPr lang="de-DE" dirty="0" smtClean="0">
                <a:solidFill>
                  <a:schemeClr val="tx1"/>
                </a:solidFill>
              </a:rPr>
              <a:t>- BAMF und zielgruppenspezifische Netzwerke</a:t>
            </a:r>
          </a:p>
        </p:txBody>
      </p:sp>
    </p:spTree>
    <p:extLst>
      <p:ext uri="{BB962C8B-B14F-4D97-AF65-F5344CB8AC3E}">
        <p14:creationId xmlns:p14="http://schemas.microsoft.com/office/powerpoint/2010/main" val="85217780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w="12700">
          <a:solidFill>
            <a:srgbClr val="A5002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487</Words>
  <Application>Microsoft Office PowerPoint</Application>
  <PresentationFormat>Benutzerdefiniert</PresentationFormat>
  <Paragraphs>50</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Wingdings</vt:lpstr>
      <vt:lpstr>Larissa</vt:lpstr>
      <vt:lpstr>Assistierte Ausbildung flexibel (AsAflex) </vt:lpstr>
      <vt:lpstr>Gliederung</vt:lpstr>
      <vt:lpstr>Maßnahme</vt:lpstr>
      <vt:lpstr>AsAflex - Vorphase</vt:lpstr>
      <vt:lpstr>AsAflex begleitende Phase</vt:lpstr>
      <vt:lpstr>Sozialpädagogische Begleitung</vt:lpstr>
      <vt:lpstr>Stütz- und Förderunterricht</vt:lpstr>
      <vt:lpstr>Querschnittsaufgaben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Stiftung Grone-Schule</dc:title>
  <dc:creator>Friderike Tonn</dc:creator>
  <cp:lastModifiedBy>Anja Bratvogel</cp:lastModifiedBy>
  <cp:revision>45</cp:revision>
  <cp:lastPrinted>2021-09-17T07:10:11Z</cp:lastPrinted>
  <dcterms:created xsi:type="dcterms:W3CDTF">2012-01-23T13:46:16Z</dcterms:created>
  <dcterms:modified xsi:type="dcterms:W3CDTF">2021-09-17T07:30:32Z</dcterms:modified>
</cp:coreProperties>
</file>